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3"/>
  </p:handoutMasterIdLst>
  <p:sldIdLst>
    <p:sldId id="275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676" autoAdjust="0"/>
    <p:restoredTop sz="94660"/>
  </p:normalViewPr>
  <p:slideViewPr>
    <p:cSldViewPr snapToGrid="0">
      <p:cViewPr varScale="1">
        <p:scale>
          <a:sx n="72" d="100"/>
          <a:sy n="72" d="100"/>
        </p:scale>
        <p:origin x="3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1A3A0F4-B54C-48E7-890A-3D2B8A3C50E2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44D06E9-C416-4991-B15F-653C3C0A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7DF3-0DF9-47F4-8B60-D87C8564C17A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60B1B-5F58-4306-975D-A784FA686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586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7DF3-0DF9-47F4-8B60-D87C8564C17A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60B1B-5F58-4306-975D-A784FA686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60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7DF3-0DF9-47F4-8B60-D87C8564C17A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60B1B-5F58-4306-975D-A784FA686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877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7DF3-0DF9-47F4-8B60-D87C8564C17A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60B1B-5F58-4306-975D-A784FA6861C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4827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7DF3-0DF9-47F4-8B60-D87C8564C17A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60B1B-5F58-4306-975D-A784FA686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72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7DF3-0DF9-47F4-8B60-D87C8564C17A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60B1B-5F58-4306-975D-A784FA686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886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7DF3-0DF9-47F4-8B60-D87C8564C17A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60B1B-5F58-4306-975D-A784FA686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354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7DF3-0DF9-47F4-8B60-D87C8564C17A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60B1B-5F58-4306-975D-A784FA686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310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7DF3-0DF9-47F4-8B60-D87C8564C17A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60B1B-5F58-4306-975D-A784FA686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94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7DF3-0DF9-47F4-8B60-D87C8564C17A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60B1B-5F58-4306-975D-A784FA686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539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7DF3-0DF9-47F4-8B60-D87C8564C17A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60B1B-5F58-4306-975D-A784FA686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994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7DF3-0DF9-47F4-8B60-D87C8564C17A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60B1B-5F58-4306-975D-A784FA686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7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7DF3-0DF9-47F4-8B60-D87C8564C17A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60B1B-5F58-4306-975D-A784FA686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50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7DF3-0DF9-47F4-8B60-D87C8564C17A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60B1B-5F58-4306-975D-A784FA686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192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7DF3-0DF9-47F4-8B60-D87C8564C17A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60B1B-5F58-4306-975D-A784FA686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203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7DF3-0DF9-47F4-8B60-D87C8564C17A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60B1B-5F58-4306-975D-A784FA686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64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7DF3-0DF9-47F4-8B60-D87C8564C17A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60B1B-5F58-4306-975D-A784FA686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7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0457DF3-0DF9-47F4-8B60-D87C8564C17A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FD60B1B-5F58-4306-975D-A784FA686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76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/url?sa=i&amp;rct=j&amp;q=&amp;esrc=s&amp;frm=1&amp;source=images&amp;cd=&amp;cad=rja&amp;uact=8&amp;ved=0CAcQjRw&amp;url=http://www.cagle.com/2013/10/congress-and-the-shutdown/&amp;ei=Kz53Vc-9DMbYgwSc_YGoCQ&amp;bvm=bv.95039771,d.eXY&amp;psig=AFQjCNGAKqbRVrZBnxq2fF8lae0lf1xMww&amp;ust=1433964287823393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85645" y="1764406"/>
            <a:ext cx="61689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800" dirty="0">
                <a:latin typeface="Constantia" panose="02030602050306030303" pitchFamily="18" charset="0"/>
              </a:rPr>
              <a:t>What is the primary focus of the cartoon?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>
                <a:latin typeface="Constantia" panose="02030602050306030303" pitchFamily="18" charset="0"/>
              </a:rPr>
              <a:t>Who is the intended audience?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>
                <a:latin typeface="Constantia" panose="02030602050306030303" pitchFamily="18" charset="0"/>
              </a:rPr>
              <a:t>What is the context of the cartoon?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>
                <a:latin typeface="Constantia" panose="02030602050306030303" pitchFamily="18" charset="0"/>
              </a:rPr>
              <a:t>What symbols do you see in the cartoon?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>
                <a:latin typeface="Constantia" panose="02030602050306030303" pitchFamily="18" charset="0"/>
              </a:rPr>
              <a:t>Are there additional themes?</a:t>
            </a:r>
          </a:p>
        </p:txBody>
      </p:sp>
      <p:pic>
        <p:nvPicPr>
          <p:cNvPr id="1026" name="Picture 2" descr="http://api.theweek.com/sites/default/files/sbr032617dAPR.jpg?resize=807x8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04" y="1514801"/>
            <a:ext cx="5225174" cy="388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633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media.cagle.com/91/2013/10/01/138263_600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88" y="231819"/>
            <a:ext cx="11191740" cy="64780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0754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usnews.com/dims4/USNEWS/84ffe5a/2147483647/thumbnail/766x511%3E/quality/85/?url=%2Fcmsmedia%2F51%2F68%2Fb20abeb94ec8a078e26d5fc36f54%2Fdownload-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17" y="223037"/>
            <a:ext cx="11441805" cy="63580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813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97624" y="2313589"/>
            <a:ext cx="587276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800" dirty="0">
                <a:latin typeface="Constantia" panose="02030602050306030303" pitchFamily="18" charset="0"/>
              </a:rPr>
              <a:t>What is the primary focus of the cartoon?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>
                <a:latin typeface="Constantia" panose="02030602050306030303" pitchFamily="18" charset="0"/>
              </a:rPr>
              <a:t>Who is the intended audience?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>
                <a:latin typeface="Constantia" panose="02030602050306030303" pitchFamily="18" charset="0"/>
              </a:rPr>
              <a:t>What is the context of the cartoon?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>
                <a:latin typeface="Constantia" panose="02030602050306030303" pitchFamily="18" charset="0"/>
              </a:rPr>
              <a:t>What symbols do you see in the cartoon?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>
                <a:latin typeface="Constantia" panose="02030602050306030303" pitchFamily="18" charset="0"/>
              </a:rPr>
              <a:t>Are there additional themes?</a:t>
            </a:r>
          </a:p>
        </p:txBody>
      </p:sp>
      <p:pic>
        <p:nvPicPr>
          <p:cNvPr id="2050" name="Picture 2" descr="http://api.theweek.com/sites/default/files/205_192947.jpg?resize=807x8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62" y="1965543"/>
            <a:ext cx="5760489" cy="380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493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3373" y="948965"/>
            <a:ext cx="4945487" cy="486821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8940" y="1828801"/>
            <a:ext cx="587276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800" dirty="0">
                <a:latin typeface="Constantia" panose="02030602050306030303" pitchFamily="18" charset="0"/>
              </a:rPr>
              <a:t>What is the primary focus of the cartoon?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>
                <a:latin typeface="Constantia" panose="02030602050306030303" pitchFamily="18" charset="0"/>
              </a:rPr>
              <a:t>Who is the intended audience?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>
                <a:latin typeface="Constantia" panose="02030602050306030303" pitchFamily="18" charset="0"/>
              </a:rPr>
              <a:t>What is the context of the cartoon?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>
                <a:latin typeface="Constantia" panose="02030602050306030303" pitchFamily="18" charset="0"/>
              </a:rPr>
              <a:t>What symbols do you see in the cartoon?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>
                <a:latin typeface="Constantia" panose="02030602050306030303" pitchFamily="18" charset="0"/>
              </a:rPr>
              <a:t>Are there additional themes?</a:t>
            </a:r>
          </a:p>
        </p:txBody>
      </p:sp>
    </p:spTree>
    <p:extLst>
      <p:ext uri="{BB962C8B-B14F-4D97-AF65-F5344CB8AC3E}">
        <p14:creationId xmlns:p14="http://schemas.microsoft.com/office/powerpoint/2010/main" val="3227139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578" y="1687133"/>
            <a:ext cx="64909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800" dirty="0">
                <a:latin typeface="Constantia" panose="02030602050306030303" pitchFamily="18" charset="0"/>
              </a:rPr>
              <a:t>What is the primary focus of the cartoon?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>
                <a:latin typeface="Constantia" panose="02030602050306030303" pitchFamily="18" charset="0"/>
              </a:rPr>
              <a:t>Who is the intended audience?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>
                <a:latin typeface="Constantia" panose="02030602050306030303" pitchFamily="18" charset="0"/>
              </a:rPr>
              <a:t>What is the context of the cartoon?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>
                <a:latin typeface="Constantia" panose="02030602050306030303" pitchFamily="18" charset="0"/>
              </a:rPr>
              <a:t>What symbols do you see in the cartoon?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>
                <a:latin typeface="Constantia" panose="02030602050306030303" pitchFamily="18" charset="0"/>
              </a:rPr>
              <a:t>Are there additional themes?</a:t>
            </a:r>
          </a:p>
        </p:txBody>
      </p:sp>
      <p:pic>
        <p:nvPicPr>
          <p:cNvPr id="2050" name="Picture 2" descr="Image result for political cartoons with elephants and donke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801" y="1369741"/>
            <a:ext cx="5277816" cy="395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090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0005" y="1316032"/>
            <a:ext cx="1086977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onstantia" panose="02030602050306030303" pitchFamily="18" charset="0"/>
              </a:rPr>
              <a:t>As you look at the political cartoons, placed around the pod, consider the questions we just answered together.  On the paper provided, briefly describe the following for each of the cartoons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onstantia" panose="02030602050306030303" pitchFamily="18" charset="0"/>
              </a:rPr>
              <a:t>Primary Focus/Message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onstantia" panose="02030602050306030303" pitchFamily="18" charset="0"/>
              </a:rPr>
              <a:t>Intended Audience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onstantia" panose="02030602050306030303" pitchFamily="18" charset="0"/>
              </a:rPr>
              <a:t>Context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onstantia" panose="02030602050306030303" pitchFamily="18" charset="0"/>
              </a:rPr>
              <a:t>Symbols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onstantia" panose="02030602050306030303" pitchFamily="18" charset="0"/>
              </a:rPr>
              <a:t>Other Themes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22738" y="669701"/>
            <a:ext cx="8345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onstantia" panose="02030602050306030303" pitchFamily="18" charset="0"/>
              </a:rPr>
              <a:t>ANALYZING POLITICAL CARTOONS</a:t>
            </a:r>
          </a:p>
        </p:txBody>
      </p:sp>
    </p:spTree>
    <p:extLst>
      <p:ext uri="{BB962C8B-B14F-4D97-AF65-F5344CB8AC3E}">
        <p14:creationId xmlns:p14="http://schemas.microsoft.com/office/powerpoint/2010/main" val="1819873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pi.theweek.com/sites/default/files/gv031417dAPR.jpg?resize=807x8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437" y="622792"/>
            <a:ext cx="7686675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253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ditorial cartoon on President Donald Tru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954" y="745353"/>
            <a:ext cx="8373570" cy="565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617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realclearpolitics.com/cartoons/images/2017/03/19/signe_wilkinson_current_cartoon_2017-03-19_5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318" y="414859"/>
            <a:ext cx="8797158" cy="604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484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usnews.com/dims4/USNEWS/f38f197/2147483647/thumbnail/766x511%3E/quality/85/?url=%2Fcmsmedia%2F16%2F1e%2Facc501e54d87865b0374cdb06112%2F0128daily0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89" y="125836"/>
            <a:ext cx="11026059" cy="66226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8770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380</TotalTime>
  <Words>194</Words>
  <Application>Microsoft Office PowerPoint</Application>
  <PresentationFormat>Widescreen</PresentationFormat>
  <Paragraphs>27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Constantia</vt:lpstr>
      <vt:lpstr>Courier New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CBSD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WUSSLER, JOEL</dc:creator>
  <cp:lastModifiedBy>WUSSLER, JOEL</cp:lastModifiedBy>
  <cp:revision>20</cp:revision>
  <cp:lastPrinted>2015-10-29T15:31:50Z</cp:lastPrinted>
  <dcterms:created xsi:type="dcterms:W3CDTF">2015-01-09T14:27:50Z</dcterms:created>
  <dcterms:modified xsi:type="dcterms:W3CDTF">2017-03-28T23:13:45Z</dcterms:modified>
</cp:coreProperties>
</file>